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p/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image" Target="../media/image-2-1.png"/><Relationship Id="rId2" Type="http://schemas.openxmlformats.org/officeDocument/2006/relationships/hyperlink" Target="https://link.springer.com/article/10.1007/s12197-022-09600-z#:~:text=2007%20to%202021,both%20portfolio%20managers%20and%20investors" TargetMode="External"/><Relationship Id="rId3" Type="http://schemas.openxmlformats.org/officeDocument/2006/relationships/hyperlink" Target="https://pmc.ncbi.nlm.nih.gov/articles/PMC12361115/#:~:text=Using%20custom%20hidden%20Markov%20model,I%20subunits%20among%20prokaryotes" TargetMode="External"/><Relationship Id="rId4" Type="http://schemas.openxmlformats.org/officeDocument/2006/relationships/hyperlink" Target="rxiv.org/pdf/2504.08163#:~:text=rithm%20%28CrossCorr%29%20,frequency%20as%20a%20stochastically%20wande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image" Target="../media/image-3-1.png"/><Relationship Id="rId2" Type="http://schemas.openxmlformats.org/officeDocument/2006/relationships/hyperlink" Target="https://arxiv.org/abs/2310.03775#:~:text=,fractional%20change%20predictions%20that%20are" TargetMode="External"/><Relationship Id="rId3" Type="http://schemas.openxmlformats.org/officeDocument/2006/relationships/hyperlink" Target="https://link.springer.com/article/10.1007/s12197-022-09600-z#:~:text=2007%20to%202021,both%20portfolio%20managers%20and%20investors" TargetMode="External"/><Relationship Id="rId4" Type="http://schemas.openxmlformats.org/officeDocument/2006/relationships/hyperlink" Target="https://pmc.ncbi.nlm.nih.gov/articles/PMC12361115/#:~:text=Using%20custom%20hidden%20Markov%20model,I%20subunits%20among%20prokaryotes" TargetMode="External"/><Relationship Id="rId5" Type="http://schemas.openxmlformats.org/officeDocument/2006/relationships/hyperlink" Target="rxiv.org/pdf/2504.08163#:~:text=rithm%20%28CrossCorr%29%20,frequency%20as%20a%20stochastically%20wander" TargetMode="Externa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hyperlink" Target="rxiv.org/pdf/2504.07515#:~:text=affordable%20computational%20cost,demonstrating%20the%20ability%20to%20accurately" TargetMode="External"/><Relationship Id="rId3" Type="http://schemas.openxmlformats.org/officeDocument/2006/relationships/hyperlink" Target="https://pmc.ncbi.nlm.nih.gov/articles/PMC11888913/#:~:text=Currently%2C%20the%20stock%20market%20is,phase%20with%20varying%20initial%20conditions" TargetMode="External"/><Relationship Id="rId4" Type="http://schemas.openxmlformats.org/officeDocument/2006/relationships/hyperlink" Target="https://pmc.ncbi.nlm.nih.gov/articles/PMC11888913/#:~:text=,financial%20markets%20has%20been%20RL" TargetMode="External"/><Relationship Id="rId5" Type="http://schemas.openxmlformats.org/officeDocument/2006/relationships/hyperlink" Target="https://quarknet.fnal.gov/fnal-uc/quarknet-summer-research/QNET2018/Nicholas-Anne.shtml#:~:text=Reinforcement%20learning%20is%20a%20method,schedule%20for%20the%20night%20sky" TargetMode="Externa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4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hyperlink" Target="https://pmc.ncbi.nlm.nih.gov/articles/PMC7513233/#:~:text=With%20the%20recent%20development%20of,the%20entropy%20of%20the%20task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hyperlink" Target="rxiv.org/pdf/2504.07515#:~:text=affordable%20computational%20cost,demonstrating%20the%20ability%20to%20accurately" TargetMode="External"/><Relationship Id="rId3" Type="http://schemas.openxmlformats.org/officeDocument/2006/relationships/hyperlink" Target="https://quarknet.fnal.gov/fnal-uc/quarknet-summer-research/QNET2018/Nicholas-Anne.shtml#:~:text=Reinforcement%20learning%20is%20a%20method,schedule%20for%20the%20night%20sky" TargetMode="Externa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5F5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5029200" cy="12801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6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Cross‑Domain Modeling</a:t>
            </a:r>
            <a:endParaRPr lang="en-US" sz="3600" dirty="0"/>
          </a:p>
          <a:p>
            <a:pPr algn="l" indent="0" marL="0">
              <a:buNone/>
            </a:pPr>
            <a:r>
              <a:rPr lang="en-US" sz="36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for Behavioral AI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50292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i="1" dirty="0">
                <a:solidFill>
                  <a:srgbClr val="444444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Finance, Evolutionary Biology &amp; Astrophysics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4389120"/>
            <a:ext cx="3657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000" dirty="0">
                <a:solidFill>
                  <a:srgbClr val="777777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Aug 30, 2025</a:t>
            </a:r>
            <a:endParaRPr lang="en-US" sz="1000" dirty="0"/>
          </a:p>
        </p:txBody>
      </p:sp>
      <p:sp>
        <p:nvSpPr>
          <p:cNvPr id="5" name="Shape 3"/>
          <p:cNvSpPr/>
          <p:nvPr/>
        </p:nvSpPr>
        <p:spPr>
          <a:xfrm>
            <a:off x="5669280" y="1188720"/>
            <a:ext cx="3017520" cy="3017520"/>
          </a:xfrm>
          <a:prstGeom prst="roundRect">
            <a:avLst>
              <a:gd name="adj" fmla="val 6061"/>
            </a:avLst>
          </a:prstGeom>
          <a:solidFill>
            <a:srgbClr val="E1EEF9"/>
          </a:solidFill>
          <a:ln w="12700">
            <a:solidFill>
              <a:srgbClr val="FFFFFF"/>
            </a:solidFill>
            <a:prstDash val="solid"/>
          </a:ln>
        </p:spPr>
        <p:txBody>
          <a:bodyPr/>
          <a:p/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0720" y="1280160"/>
            <a:ext cx="2834640" cy="2834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5943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Why Cross‑Domain?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1188720"/>
            <a:ext cx="5029200" cy="2286000"/>
          </a:xfrm>
          <a:prstGeom prst="rect">
            <a:avLst/>
          </a:prstGeom>
          <a:noFill/>
          <a:ln/>
        </p:spPr>
        <p:txBody>
          <a:bodyPr wrap="square" lIns="1270" tIns="1270" rIns="1270" bIns="1270" rtlCol="0" anchor="ctr"/>
          <a:lstStyle/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Transferable mathematical frameworks across finance, biology &amp; astrophysics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Shared challenges: high‑dimensional, noisy &amp; non‑linear systems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Evidence of cross‑application: HMMs map genomes &amp; detect gravitational waves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5577840" y="1097280"/>
            <a:ext cx="329184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2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Regime‑Switching Simulation</a:t>
            </a:r>
            <a:endParaRPr lang="en-US" sz="12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77840" y="1783080"/>
            <a:ext cx="3291840" cy="1645920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74320" y="4754880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2"/>
              </a:rPr>
              <a:t>[1]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3"/>
              </a:rPr>
              <a:t>[2]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4"/>
              </a:rPr>
              <a:t>[3]</a:t>
            </a:r>
            <a:endParaRPr lang="en-US" sz="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F9F9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6868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Hidden Markov Models &amp; Regime Switching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1097280"/>
            <a:ext cx="5029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Finance: HMM reveals bullish/calm/bearish regimes &amp; persistence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Evolution: HMM profiles map Complex I subunits across 11k species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Astrophysics: HMM‑Viterbi tracks stochastic frequency wander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Behavioural AI: infer latent mental states &amp; transitions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5760720" y="10972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2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Markov Chain Diagram</a:t>
            </a:r>
            <a:endParaRPr lang="en-US" sz="12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0720" y="1706880"/>
            <a:ext cx="3108960" cy="2072640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74320" y="4663440"/>
            <a:ext cx="86868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2"/>
              </a:rPr>
              <a:t>[4]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3"/>
              </a:rPr>
              <a:t>[5]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4"/>
              </a:rPr>
              <a:t>[6]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5"/>
              </a:rPr>
              <a:t>[7]</a:t>
            </a:r>
            <a:endParaRPr lang="en-US" sz="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State‑Space Models, SDEs &amp; Reinforcement Learning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1097280"/>
            <a:ext cx="5212080" cy="3200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State‑space &amp; Kalman filters: estimate hidden states &amp; handle process noise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Stochastic differential equations: continuous‑time dynamics &amp; random shocks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Reinforcement learning: adaptive decision‑making; actor–critic reduces trading losses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Astrophysics RL: optimize telescope scheduling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5669280" y="1097280"/>
            <a:ext cx="32004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2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Orbit &amp; Kalman Filter Illustration</a:t>
            </a:r>
            <a:endParaRPr lang="en-US" sz="12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97880" y="1463040"/>
            <a:ext cx="2743200" cy="2743200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274320" y="4663440"/>
            <a:ext cx="86868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2"/>
              </a:rPr>
              <a:t>[8]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3"/>
              </a:rPr>
              <a:t>[9]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4"/>
              </a:rPr>
              <a:t>[10]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5"/>
              </a:rPr>
              <a:t>[11]</a:t>
            </a:r>
            <a:endParaRPr lang="en-US" sz="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F9F9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Graph &amp; Agent‑Based Models / Information Theory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1005840"/>
            <a:ext cx="5029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GNNs capture relationships across finance, biological networks &amp; celestial bodies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Agent‑based models simulate heterogeneous agents &amp; emergent behaviour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Information theory quantifies uncertainty &amp; mutual information; used to decompose sensorimotor, contextual &amp; episodic components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5669280" y="1005840"/>
            <a:ext cx="32004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2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Entropy Demonstration</a:t>
            </a:r>
            <a:endParaRPr lang="en-US" sz="12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69280" y="1676400"/>
            <a:ext cx="3200400" cy="2133600"/>
          </a:xfrm>
          <a:prstGeom prst="rect">
            <a:avLst/>
          </a:prstGeom>
        </p:spPr>
      </p:pic>
      <p:graphicFrame>
        <p:nvGraphicFramePr>
          <p:cNvPr id="6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274320" y="3931920"/>
          <a:ext cx="6217920" cy="914400"/>
        </p:xfrm>
        <a:graphic>
          <a:graphicData uri="http://schemas.openxmlformats.org/drawingml/2006/table">
            <a:tbl>
              <a:tblPr/>
              <a:tblGrid>
                <a:gridCol w="1371600"/>
                <a:gridCol w="1645920"/>
                <a:gridCol w="3200400"/>
              </a:tblGrid>
              <a:tr h="0">
                <a:tc>
                  <a:txBody>
                    <a:bodyPr/>
                    <a:lstStyle/>
                    <a:p>
                      <a:pPr algn="ctr" indent="0" marL="0">
                        <a:buNone/>
                      </a:pPr>
                      <a:r>
                        <a:rPr lang="en-US" sz="900" b="1" dirty="0">
                          <a:solidFill>
                            <a:srgbClr val="030A18"/>
                          </a:solidFill>
                        </a:rPr>
                        <a:t>Domain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indent="0" marL="0">
                        <a:buNone/>
                      </a:pPr>
                      <a:r>
                        <a:rPr lang="en-US" sz="900" b="1" dirty="0">
                          <a:solidFill>
                            <a:srgbClr val="030A18"/>
                          </a:solidFill>
                        </a:rPr>
                        <a:t>Model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indent="0" marL="0">
                        <a:buNone/>
                      </a:pPr>
                      <a:r>
                        <a:rPr lang="en-US" sz="900" b="1" dirty="0">
                          <a:solidFill>
                            <a:srgbClr val="030A18"/>
                          </a:solidFill>
                        </a:rPr>
                        <a:t>Key contribution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Finance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ABMs, GNNs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Market crashes &amp; herding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Biology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ABMs, GNNs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Evolutionary dynamics &amp; social networks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Astrophysics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Graphs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900" dirty="0">
                          <a:solidFill>
                            <a:srgbClr val="030A18"/>
                          </a:solidFill>
                        </a:rPr>
                        <a:t>Sensor networks &amp; celestial interactions</a:t>
                      </a:r>
                      <a:endParaRPr lang="en-US" sz="900" dirty="0"/>
                    </a:p>
                  </a:txBody>
                  <a:tcPr marL="91440" marR="91440" marT="45720" marB="45720"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3"/>
          <p:cNvSpPr/>
          <p:nvPr/>
        </p:nvSpPr>
        <p:spPr>
          <a:xfrm>
            <a:off x="274320" y="4663440"/>
            <a:ext cx="86868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2"/>
              </a:rPr>
              <a:t>[12]</a:t>
            </a:r>
            <a:endParaRPr lang="en-US" sz="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030A18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Layered System &amp; Future Directions</a:t>
            </a:r>
            <a:endParaRPr lang="en-US" sz="240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1062990"/>
            <a:ext cx="4114800" cy="30861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663440" y="1097280"/>
            <a:ext cx="4572000" cy="3200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Domain knowledge inspires model choice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Model layer: HMMs, state‑space, RL, GNNs &amp; ABMs work together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Information‑theoretic metrics guide uncertainty &amp; tipping‑point detection</a:t>
            </a:r>
            <a:endParaRPr lang="en-US" sz="1200" dirty="0"/>
          </a:p>
          <a:p>
            <a:pPr marL="190500" indent="-190500">
              <a:spcAft>
                <a:spcPts val="360"/>
              </a:spcAft>
              <a:buSzPct val="100000"/>
              <a:buChar char="•"/>
            </a:pPr>
            <a:r>
              <a:rPr lang="en-US" sz="1200" dirty="0">
                <a:solidFill>
                  <a:srgbClr val="030A18"/>
                </a:solidFill>
              </a:rPr>
              <a:t>Psychological tipping points can be predicted using cross‑domain insights</a:t>
            </a:r>
            <a:endParaRPr lang="en-US" sz="1200" dirty="0"/>
          </a:p>
        </p:txBody>
      </p:sp>
      <p:sp>
        <p:nvSpPr>
          <p:cNvPr id="5" name="Text 2"/>
          <p:cNvSpPr/>
          <p:nvPr/>
        </p:nvSpPr>
        <p:spPr>
          <a:xfrm>
            <a:off x="4663440" y="4389120"/>
            <a:ext cx="420624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i="1" dirty="0">
                <a:solidFill>
                  <a:srgbClr val="555555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Integrating cross‑domain models unlocks new frontiers for behavioural prediction and personalised mental‑health interventions.</a:t>
            </a:r>
            <a:endParaRPr lang="en-US" sz="1200" dirty="0"/>
          </a:p>
        </p:txBody>
      </p:sp>
      <p:sp>
        <p:nvSpPr>
          <p:cNvPr id="6" name="Text 3"/>
          <p:cNvSpPr/>
          <p:nvPr/>
        </p:nvSpPr>
        <p:spPr>
          <a:xfrm>
            <a:off x="274320" y="4709160"/>
            <a:ext cx="86868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2"/>
              </a:rPr>
              <a:t>[13]</a:t>
            </a:r>
            <a:pPr indent="0" marL="0">
              <a:buNone/>
            </a:pPr>
            <a:r>
              <a:rPr lang="en-US" sz="600" u="sng" dirty="0">
                <a:solidFill>
                  <a:srgbClr val="000000"/>
                </a:solidFill>
              </a:rPr>
              <a:t> </a:t>
            </a:r>
            <a:pPr indent="0" marL="0">
              <a:buNone/>
            </a:pPr>
            <a:r>
              <a:rPr lang="en-US" sz="600" u="sng" dirty="0">
                <a:solidFill>
                  <a:srgbClr val="0000FF"/>
                </a:solidFill>
                <a:hlinkClick r:id="rId3"/>
              </a:rPr>
              <a:t>[14]</a:t>
            </a:r>
            <a:endParaRPr lang="en-US" sz="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2025-08-30T17:02:58Z</dcterms:created>
  <dcterms:modified xsi:type="dcterms:W3CDTF">2025-08-30T17:02:58Z</dcterms:modified>
</cp:coreProperties>
</file>