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9-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hyperlink" Target="https://journals.plos.org/plosone/article#:~:text=modified%20circular%20apparatus%20with%20Hidden,complex%20behavioral%20sequences%20in%20neuroscience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hyperlink" Target="https://pmc.ncbi.nlm.nih.gov/articles/PMC12281507/" TargetMode="External"/><Relationship Id="rId3" Type="http://schemas.openxmlformats.org/officeDocument/2006/relationships/hyperlink" Target="www.medrxiv.org/content/10.1101/2025.07.03.25330825v1.full.pdf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hyperlink" Target="https://pmc.ncbi.nlm.nih.gov/articles/PMC6433426/#:~:text=operationalizing%20affect%20dynamics%20using%20a,reappraisal%20and%20suppression" TargetMode="External"/><Relationship Id="rId4" Type="http://schemas.openxmlformats.org/officeDocument/2006/relationships/hyperlink" Target="https://pmc.ncbi.nlm.nih.gov/articles/PMC2446457/#:~:text=Abstract" TargetMode="Externa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hyperlink" Target="https://pmc.ncbi.nlm.nih.gov/articles/PMC12362656/#:~:text=reviews%20the%20potential%20of%20reinforcement,This%20paper%20concludes%20with" TargetMode="External"/><Relationship Id="rId3" Type="http://schemas.openxmlformats.org/officeDocument/2006/relationships/hyperlink" Target="https://pmc.ncbi.nlm.nih.gov/articles/PMC12295150/#:~:text=oncology%2C%20and%20behavioral%20health%2C%20with,RL%20into%20everyday%20medical%20practice" TargetMode="External"/><Relationship Id="rId4" Type="http://schemas.openxmlformats.org/officeDocument/2006/relationships/hyperlink" Target="https://pmc.ncbi.nlm.nih.gov/articles/PMC9154096/#:~:text=psychological%20mechanisms,distribution%20of%20strategies%20adopted%20by" TargetMode="External"/><Relationship Id="rId5" Type="http://schemas.openxmlformats.org/officeDocument/2006/relationships/hyperlink" Target="https://www.frontiersin.org/journals/psychiatry/articles/10.3389/fpsyt.2025.1579543/full#:~:text=This%20paper%20proposes%20MPHI,11" TargetMode="Externa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hyperlink" Target="https://www.nature.com/articles/s41598-024-79981-0#:~:text=in%20various%20modal%20data,new%20perspectives%20for%20future%20research" TargetMode="External"/><Relationship Id="rId4" Type="http://schemas.openxmlformats.org/officeDocument/2006/relationships/hyperlink" Target="https://www.nature.com/articles/s41380-025-02974-6#:~:text=graph%20neural%20networks%20to%20integrate,that%20may%20guide%20future%20targeted" TargetMode="External"/><Relationship Id="rId5" Type="http://schemas.openxmlformats.org/officeDocument/2006/relationships/hyperlink" Target="https://pmc.ncbi.nlm.nih.gov/articles/PMC6284360/#:~:text=Managing%20non,greater%20use%20in%20public%20health" TargetMode="Externa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hyperlink" Target="https://pmc.ncbi.nlm.nih.gov/articles/PMC5774180/#:~:text=Abstract" TargetMode="External"/><Relationship Id="rId3" Type="http://schemas.openxmlformats.org/officeDocument/2006/relationships/hyperlink" Target="https://pmc.ncbi.nlm.nih.gov/articles/PMC7513233/#:~:text=With%20the%20recent%20development%20of,the%20entropy%20of%20the%20task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oai/share/db0f183d-7d91-43fa-afa4-0f814ae9aab5.png">    </p:cNvPr>
          <p:cNvPicPr>
            <a:picLocks noChangeAspect="1"/>
          </p:cNvPicPr>
          <p:nvPr/>
        </p:nvPicPr>
        <p:blipFill>
          <a:blip r:embed="rId1"/>
          <a:srcRect l="16667" r="16667" t="0" b="0"/>
          <a:stretch/>
        </p:blipFill>
        <p:spPr>
          <a:xfrm>
            <a:off x="5029200" y="457200"/>
            <a:ext cx="4114800" cy="4114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164592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Behavioral Modeling &amp; AI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274320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7B1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Markov Chains to Transformers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365760" y="41148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A4B6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 30, 2025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463040"/>
            <a:ext cx="4114800" cy="27432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Markov &amp; Hidden Models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Bayesian &amp; State‑Space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Stochastic Dynamics &amp; Chaos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0" y="1463040"/>
            <a:ext cx="4114800" cy="27432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Reinforcement &amp; Sequence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Graph &amp; Agent‑Based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Information &amp; Integration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Markov Chains &amp; Hidden Markov Models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463040"/>
            <a:ext cx="4846320" cy="27432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Simple memoryless transitions between discrete states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Model sequential behavioural patterns (e.g. rest → explore → navigate)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Hidden Markov Models infer unobserved mental states from observable behaviour</a:t>
            </a:r>
            <a:endParaRPr lang="en-US" sz="1200" dirty="0"/>
          </a:p>
        </p:txBody>
      </p:sp>
      <p:pic>
        <p:nvPicPr>
          <p:cNvPr id="4" name="Image 0" descr="/home/oai/share/demos/markov_chain_dem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615440"/>
            <a:ext cx="3657600" cy="24384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2"/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Bayesian &amp; State‑Space Models</a:t>
            </a:r>
            <a:endParaRPr lang="en-US" sz="2400" dirty="0"/>
          </a:p>
        </p:txBody>
      </p:sp>
      <p:pic>
        <p:nvPicPr>
          <p:cNvPr id="3" name="Image 0" descr="/home/oai/share/demos/dbn_dem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1463040"/>
            <a:ext cx="3429000" cy="2286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54880" y="1463040"/>
            <a:ext cx="3931920" cy="256032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Bayesian networks encode causal dependencies and incorporate prior knowledge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Dynamic BNs extend this structure across time to capture inter‑temporal relations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State‑space models &amp; Kalman filters estimate latent trajectories from noisy observations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Applied to mental‑health forecasting and real‑time physiological monitoring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2"/>
              </a:rPr>
              <a:t>[2]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[3]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Stochastic Dynamics &amp; Chaos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463040"/>
            <a:ext cx="4572000" cy="31089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Stochastic differential equations (SDEs) capture continuous‑time dynamics with drift &amp; noise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Allow modelling of attractor points, reactivity to inputs and strength of return</a:t>
            </a:r>
            <a:endParaRPr lang="en-US" sz="1200" dirty="0"/>
          </a:p>
          <a:p>
            <a:pPr marL="190500" indent="-190500">
              <a:spcAft>
                <a:spcPts val="48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Chaos theory: behaviour change can be quantum, sensitive to initial conditions &amp; emergent</a:t>
            </a:r>
            <a:endParaRPr lang="en-US" sz="1200" dirty="0"/>
          </a:p>
        </p:txBody>
      </p:sp>
      <p:pic>
        <p:nvPicPr>
          <p:cNvPr id="4" name="Image 0" descr="/home/oai/share/demos/sde_dem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680" y="1463040"/>
            <a:ext cx="3291840" cy="1645920"/>
          </a:xfrm>
          <a:prstGeom prst="rect">
            <a:avLst/>
          </a:prstGeom>
        </p:spPr>
      </p:pic>
      <p:pic>
        <p:nvPicPr>
          <p:cNvPr id="5" name="Image 1" descr="/home/oai/share/demos/chaos_logistic_dem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0" y="3291840"/>
            <a:ext cx="3291840" cy="16459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[4]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4"/>
              </a:rPr>
              <a:t>[5]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 &amp; Sequence Models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463040"/>
            <a:ext cx="4572000" cy="29260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Reinforcement learning (RL) learns policies from behavioural feedback to personalise interventions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Dynamic treatment regimes adapt to sensor data &amp; prevent relapse in mental health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Sequence models (RNN, LSTM, Transformer) capture long‑range dependencies &amp; multimodal signals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Combining RL with transformers enables personalised prediction and targeted intervention</a:t>
            </a:r>
            <a:endParaRPr lang="en-US" sz="1200" dirty="0"/>
          </a:p>
        </p:txBody>
      </p:sp>
      <p:pic>
        <p:nvPicPr>
          <p:cNvPr id="4" name="Image 0" descr="/home/oai/share/demos/rl_bandit_dem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943100"/>
            <a:ext cx="4114800" cy="20574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2"/>
              </a:rPr>
              <a:t>[6]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[7]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4"/>
              </a:rPr>
              <a:t>[8]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5"/>
              </a:rPr>
              <a:t>[9]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Graph Neural &amp; Agent‑Based Models</a:t>
            </a:r>
            <a:endParaRPr lang="en-US" sz="2400" dirty="0"/>
          </a:p>
        </p:txBody>
      </p:sp>
      <p:pic>
        <p:nvPicPr>
          <p:cNvPr id="3" name="Image 0" descr="/home/oai/share/demos/gnn_dem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280160"/>
            <a:ext cx="3291840" cy="2194560"/>
          </a:xfrm>
          <a:prstGeom prst="rect">
            <a:avLst/>
          </a:prstGeom>
        </p:spPr>
      </p:pic>
      <p:pic>
        <p:nvPicPr>
          <p:cNvPr id="4" name="Image 1" descr="/home/oai/share/demos/agent_based_dem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1280160"/>
            <a:ext cx="2194560" cy="21945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200" y="3566160"/>
            <a:ext cx="8686800" cy="12801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Graph neural networks learn structural patterns from multimodal connectivity data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Used to detect depression and predict antidepressant response across brain networks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Agent‑based models simulate interactions of heterogeneous individuals &amp; emergent behaviour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[10]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4"/>
              </a:rPr>
              <a:t>[11]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5"/>
              </a:rPr>
              <a:t>[12]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 Theory &amp; Integrated Framework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554480"/>
            <a:ext cx="52120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Information theory quantifies uncertainty, entropy and mutual information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Cognitive control network activation scales with task entropy and decomposes into sensorimotor, contextual &amp; episodic components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Integrated architecture: perception via sequence &amp; chaos detection; causal inference via Bayesian &amp; state‑space; network layer via GNN &amp; ABM; control via RL</a:t>
            </a:r>
            <a:endParaRPr lang="en-US" sz="1200" dirty="0"/>
          </a:p>
        </p:txBody>
      </p:sp>
      <p:pic>
        <p:nvPicPr>
          <p:cNvPr id="4" name="Image 0" descr="/home/oai/share/demos/info_entropy_dem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2087880"/>
            <a:ext cx="3200400" cy="2133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2"/>
              </a:rPr>
              <a:t>[13]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</a:rPr>
              <a:t>  </a:t>
            </a:r>
            <a:pPr indent="0" marL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[14]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&amp; Future Directions</a:t>
            </a:r>
            <a:endParaRPr lang="en-US" sz="2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29600" y="228600"/>
            <a:ext cx="548640" cy="548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645920"/>
            <a:ext cx="8229600" cy="347472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Diverse modelling approaches complement each other: simple Markov transitions, causal Bayesian structures, continuous stochastic dynamics, adaptive RL &amp; sequence models, network‑level GNN/ABM and information theoretic measures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Integration across layers yields robust, interpretable AI for mental‑health &amp; behavioural interventions</a:t>
            </a:r>
            <a:endParaRPr lang="en-US" sz="1200" dirty="0"/>
          </a:p>
          <a:p>
            <a:pPr marL="190500" indent="-190500">
              <a:spcAft>
                <a:spcPts val="42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Future work: multimodal, cross‑scale models, ethical considerations and real‑time personalisation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2025-08-30T16:36:29Z</dcterms:created>
  <dcterms:modified xsi:type="dcterms:W3CDTF">2025-08-30T16:36:29Z</dcterms:modified>
</cp:coreProperties>
</file>